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5.png" ContentType="image/png"/>
  <Override PartName="/ppt/media/image60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61.png" ContentType="image/png"/>
  <Override PartName="/ppt/media/image8.png" ContentType="image/png"/>
  <Override PartName="/ppt/media/image63.png" ContentType="image/png"/>
  <Override PartName="/ppt/media/image83.png" ContentType="image/png"/>
  <Override PartName="/ppt/media/image2.png" ContentType="image/png"/>
  <Override PartName="/ppt/media/image7.png" ContentType="image/png"/>
  <Override PartName="/ppt/media/image62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47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4.png" ContentType="image/png"/>
  <Override PartName="/ppt/media/image39.png" ContentType="image/png"/>
  <Override PartName="/ppt/media/image15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z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á</a:t>
            </a:r>
            <a:r>
              <a:rPr b="0" lang="es-ES" sz="4400" spc="-1" strike="noStrike">
                <a:latin typeface="Arial"/>
              </a:rPr>
              <a:t>g</a:t>
            </a:r>
            <a:r>
              <a:rPr b="0" lang="es-ES" sz="4400" spc="-1" strike="noStrike">
                <a:latin typeface="Arial"/>
              </a:rPr>
              <a:t>i</a:t>
            </a:r>
            <a:r>
              <a:rPr b="0" lang="es-ES" sz="4400" spc="-1" strike="noStrike">
                <a:latin typeface="Arial"/>
              </a:rPr>
              <a:t>n</a:t>
            </a:r>
            <a:r>
              <a:rPr b="0" lang="es-ES" sz="4400" spc="-1" strike="noStrike">
                <a:latin typeface="Arial"/>
              </a:rPr>
              <a:t>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D7563ACC-C009-4C57-A2B4-E33D56FFEE40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984240" y="787320"/>
            <a:ext cx="5141880" cy="38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7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2200" cy="20016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3640" cy="42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3275640" cy="33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Pablo Martínez Ruiz del Árbol / Introduction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3640" cy="42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3640" cy="42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slideLayout" Target="../slideLayouts/slideLayout13.xml"/><Relationship Id="rId9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slideLayout" Target="../slideLayouts/slideLayout13.xml"/><Relationship Id="rId10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5000" cy="159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1. Introduction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392832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80000" y="713880"/>
            <a:ext cx="9233640" cy="86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photons do not have charge they are always indirectly detected: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their interactions they produce electrons/positrons that interact with matter 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Photons may be absorbed (photoelectric effect or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creation) or scattered (Compton effect)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attenuation law is introduced based on the fact that the interaction probability is constant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16000" y="2630520"/>
            <a:ext cx="3487320" cy="39200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6080400" y="2824200"/>
            <a:ext cx="2846160" cy="23223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5904000" y="5200920"/>
            <a:ext cx="3189240" cy="116964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37" name="Formula 3"/>
              <p:cNvSpPr txBox="1"/>
              <p:nvPr/>
            </p:nvSpPr>
            <p:spPr>
              <a:xfrm>
                <a:off x="3960000" y="4536000"/>
                <a:ext cx="1405440" cy="349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-41760" y="77760"/>
            <a:ext cx="472032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absorption length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180000" y="713880"/>
            <a:ext cx="9233640" cy="86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Frequently instead of working with the distance we use the distance times density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quantity is more sensitive to the real amount of matter in the crossed distance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0" name="Formula 3"/>
              <p:cNvSpPr txBox="1"/>
              <p:nvPr/>
            </p:nvSpPr>
            <p:spPr>
              <a:xfrm>
                <a:off x="1656000" y="2096640"/>
                <a:ext cx="1405440" cy="349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x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1" name="Formula 4"/>
              <p:cNvSpPr txBox="1"/>
              <p:nvPr/>
            </p:nvSpPr>
            <p:spPr>
              <a:xfrm>
                <a:off x="3672000" y="1728000"/>
                <a:ext cx="824400" cy="289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x</m:t>
                    </m:r>
                    <m:r>
                      <m:t xml:space="preserve">ρ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2" name="Formula 5"/>
              <p:cNvSpPr txBox="1"/>
              <p:nvPr/>
            </p:nvSpPr>
            <p:spPr>
              <a:xfrm>
                <a:off x="3672000" y="2088360"/>
                <a:ext cx="930960" cy="289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μ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μ</m:t>
                        </m:r>
                      </m:num>
                      <m:den>
                        <m:r>
                          <m:t xml:space="preserve">ρ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3" name="Formula 6"/>
              <p:cNvSpPr txBox="1"/>
              <p:nvPr/>
            </p:nvSpPr>
            <p:spPr>
              <a:xfrm>
                <a:off x="3672000" y="2484720"/>
                <a:ext cx="1019880" cy="289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λ</m:t>
                    </m:r>
                    <m:r>
                      <m:t xml:space="preserve">'</m:t>
                    </m:r>
                    <m:r>
                      <m:t xml:space="preserve">=</m:t>
                    </m:r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μ</m:t>
                        </m:r>
                      </m:den>
                    </m:f>
                    <m:r>
                      <m:t xml:space="preserve">'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44" name="Line 7"/>
          <p:cNvSpPr/>
          <p:nvPr/>
        </p:nvSpPr>
        <p:spPr>
          <a:xfrm>
            <a:off x="3168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Line 8"/>
          <p:cNvSpPr/>
          <p:nvPr/>
        </p:nvSpPr>
        <p:spPr>
          <a:xfrm>
            <a:off x="4824000" y="2304000"/>
            <a:ext cx="43200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146" name="Formula 9"/>
              <p:cNvSpPr txBox="1"/>
              <p:nvPr/>
            </p:nvSpPr>
            <p:spPr>
              <a:xfrm>
                <a:off x="5400000" y="2096640"/>
                <a:ext cx="1521360" cy="349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I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I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μ</m:t>
                        </m:r>
                        <m:r>
                          <m:t xml:space="preserve">'</m:t>
                        </m:r>
                        <m:r>
                          <m:t xml:space="preserve">x</m:t>
                        </m:r>
                        <m:r>
                          <m:t xml:space="preserve">'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828000" y="2952000"/>
            <a:ext cx="6982560" cy="351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-41760" y="77760"/>
            <a:ext cx="392832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Photoelectric effect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5278320" y="468000"/>
            <a:ext cx="3826080" cy="6046560"/>
          </a:xfrm>
          <a:prstGeom prst="rect">
            <a:avLst/>
          </a:prstGeom>
          <a:ln>
            <a:noFill/>
          </a:ln>
        </p:spPr>
      </p:pic>
      <p:sp>
        <p:nvSpPr>
          <p:cNvPr id="150" name="CustomShape 2"/>
          <p:cNvSpPr/>
          <p:nvPr/>
        </p:nvSpPr>
        <p:spPr>
          <a:xfrm>
            <a:off x="108000" y="2225880"/>
            <a:ext cx="5506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of the photon is transferred to the electron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is absorbed and the electron is extracted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atom gets ionized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final energy of the electron depends on the binding energy (the electron energy level in the atom)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tretch/>
        </p:blipFill>
        <p:spPr>
          <a:xfrm>
            <a:off x="144000" y="1080000"/>
            <a:ext cx="2189520" cy="11505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2226240" y="941040"/>
            <a:ext cx="2812320" cy="121752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 rot="4200000">
            <a:off x="6019560" y="1572120"/>
            <a:ext cx="1870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 rot="3900000">
            <a:off x="6271560" y="4344840"/>
            <a:ext cx="18705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4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 effect</a:t>
            </a:r>
            <a:endParaRPr b="0" lang="es-ES" sz="1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5" name="Formula 5"/>
              <p:cNvSpPr txBox="1"/>
              <p:nvPr/>
            </p:nvSpPr>
            <p:spPr>
              <a:xfrm>
                <a:off x="1725840" y="4536000"/>
                <a:ext cx="1800720" cy="314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h</m:t>
                    </m:r>
                    <m:r>
                      <m:t xml:space="preserve">ν</m:t>
                    </m:r>
                    <m:r>
                      <m:t xml:space="preserve">−</m:t>
                    </m:r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e</m:t>
                        </m:r>
                        <m:r>
                          <m:t xml:space="preserve">binding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156" name="CustomShape 6"/>
          <p:cNvSpPr/>
          <p:nvPr/>
        </p:nvSpPr>
        <p:spPr>
          <a:xfrm>
            <a:off x="82800" y="4797720"/>
            <a:ext cx="5506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Different trends at low and high energies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7" name="Formula 7"/>
              <p:cNvSpPr txBox="1"/>
              <p:nvPr/>
            </p:nvSpPr>
            <p:spPr>
              <a:xfrm>
                <a:off x="1080000" y="5760000"/>
                <a:ext cx="1180080" cy="34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Sup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  <m:sup>
                            <m:r>
                              <m:t xml:space="preserve">3.5</m:t>
                            </m:r>
                          </m:sup>
                        </m:sSub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8" name="Formula 8"/>
              <p:cNvSpPr txBox="1"/>
              <p:nvPr/>
            </p:nvSpPr>
            <p:spPr>
              <a:xfrm>
                <a:off x="2808000" y="6048000"/>
                <a:ext cx="1085760" cy="348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r>
                      <m:t xml:space="preserve">∼</m:t>
                    </m:r>
                    <m:f>
                      <m:fPr>
                        <m:type m:val="lin"/>
                      </m:fPr>
                      <m:num>
                        <m:sSup>
                          <m:e>
                            <m:r>
                              <m:t xml:space="preserve">Z</m:t>
                            </m:r>
                          </m:e>
                          <m:sup>
                            <m:r>
                              <m:t xml:space="preserve">5</m:t>
                            </m:r>
                          </m:sup>
                        </m:sSup>
                      </m:num>
                      <m:den>
                        <m:sSub>
                          <m:e>
                            <m:r>
                              <m:t xml:space="preserve">E</m:t>
                            </m:r>
                          </m:e>
                          <m:sub>
                            <m:r>
                              <m:t xml:space="preserve">γ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59" name="Line 9"/>
          <p:cNvSpPr/>
          <p:nvPr/>
        </p:nvSpPr>
        <p:spPr>
          <a:xfrm flipV="1">
            <a:off x="3895200" y="5184000"/>
            <a:ext cx="4168800" cy="100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10"/>
          <p:cNvSpPr/>
          <p:nvPr/>
        </p:nvSpPr>
        <p:spPr>
          <a:xfrm flipV="1">
            <a:off x="2376000" y="4680000"/>
            <a:ext cx="4536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-41760" y="77760"/>
            <a:ext cx="752832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(After) Photoelectric effect: fluorescence 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After the emission of a photoelectron the ionizedatom (molecule) is an excited state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ionized atom (molecule) returns to the ground state emiting photons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an important effect in a kind of active materials called: scintillators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5841000" y="2076840"/>
            <a:ext cx="2977560" cy="45028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130320" y="2653200"/>
            <a:ext cx="5628240" cy="375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-41760" y="77760"/>
            <a:ext cx="421632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of light on free electrons (if 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photon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&gt;&gt;E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binding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a binded electron is considered free)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80000" y="2382480"/>
            <a:ext cx="4084560" cy="200808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006800" y="3276000"/>
            <a:ext cx="4055760" cy="142704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4168800" y="1692000"/>
            <a:ext cx="4541760" cy="1312560"/>
          </a:xfrm>
          <a:prstGeom prst="rect">
            <a:avLst/>
          </a:prstGeom>
          <a:ln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59400" y="471384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0 the initial photon gives all its energy to the outgoing photon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the angle is backwards the outgoing electron has maximum energy 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the outgoing photon minimum energy but it cannot get completely absorbed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-41760" y="77760"/>
            <a:ext cx="601632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Compton edges and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can never give all its energy to the electron producing the so called “edges”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is given by the Klein-Nishina formula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288000" y="3000960"/>
            <a:ext cx="4776480" cy="347760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2"/>
          <a:stretch/>
        </p:blipFill>
        <p:spPr>
          <a:xfrm>
            <a:off x="4972320" y="3149280"/>
            <a:ext cx="3742560" cy="344340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3"/>
          <a:stretch/>
        </p:blipFill>
        <p:spPr>
          <a:xfrm>
            <a:off x="216360" y="2114640"/>
            <a:ext cx="8494200" cy="72792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4"/>
          <a:stretch/>
        </p:blipFill>
        <p:spPr>
          <a:xfrm>
            <a:off x="6552000" y="1368000"/>
            <a:ext cx="1294560" cy="90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-41760" y="77760"/>
            <a:ext cx="659232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photon interacts with the field of a nucleus or electron and makes a pair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+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cannot take place in the vacuum because of energy-momentum conservation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090440" y="1744200"/>
            <a:ext cx="2328120" cy="149436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5112000" y="1800000"/>
            <a:ext cx="2302560" cy="142992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576000" y="3375720"/>
            <a:ext cx="38869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 nucleus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4464000" y="3375720"/>
            <a:ext cx="38869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1" lang="es-E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in the field of an electron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95760" y="378504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also frequently known as “photon conversion”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is a “threshold effect”: the photon energy has to be enough to generate 2 electrons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84" name="Formula 6"/>
              <p:cNvSpPr txBox="1"/>
              <p:nvPr/>
            </p:nvSpPr>
            <p:spPr>
              <a:xfrm>
                <a:off x="2506320" y="5228640"/>
                <a:ext cx="2335320" cy="35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γ</m:t>
                        </m:r>
                      </m:sub>
                    </m:sSub>
                    <m:r>
                      <m:t xml:space="preserve">&gt;</m:t>
                    </m:r>
                    <m:r>
                      <m:t xml:space="preserve">2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f>
                          <m:fPr>
                            <m:type m:val="lin"/>
                          </m:fPr>
                          <m:num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num>
                          <m:den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x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85" name="Formula 7"/>
              <p:cNvSpPr txBox="1"/>
              <p:nvPr/>
            </p:nvSpPr>
            <p:spPr>
              <a:xfrm>
                <a:off x="5112000" y="5086080"/>
                <a:ext cx="1076400" cy="70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x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{"/>
                        <m:endChr m:val="}"/>
                      </m:dPr>
                      <m:e>
                        <m:eqArr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N</m:t>
                                </m:r>
                              </m:sub>
                            </m:sSub>
                          </m:e>
                          <m:e>
                            <m:sSub>
                              <m:e>
                                <m:r>
                                  <m:t xml:space="preserve">m</m:t>
                                </m:r>
                              </m:e>
                              <m:sub>
                                <m:r>
                                  <m:t xml:space="preserve">e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368000" y="2016000"/>
            <a:ext cx="5855040" cy="4453200"/>
          </a:xfrm>
          <a:prstGeom prst="rect">
            <a:avLst/>
          </a:prstGeom>
          <a:ln>
            <a:noFill/>
          </a:ln>
        </p:spPr>
      </p:pic>
      <p:sp>
        <p:nvSpPr>
          <p:cNvPr id="187" name="CustomShape 1"/>
          <p:cNvSpPr/>
          <p:nvPr/>
        </p:nvSpPr>
        <p:spPr>
          <a:xfrm>
            <a:off x="-41760" y="77760"/>
            <a:ext cx="659232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Pair production of electron-positron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 section of pair production rises one the threshold has been reached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Three different regions: “low”, “medium” and “high” (saturation) energy regimes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tretch/>
        </p:blipFill>
        <p:spPr>
          <a:xfrm>
            <a:off x="227520" y="6192000"/>
            <a:ext cx="2579400" cy="47412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3"/>
          <a:stretch/>
        </p:blipFill>
        <p:spPr>
          <a:xfrm>
            <a:off x="4191480" y="5328000"/>
            <a:ext cx="2647440" cy="50292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4"/>
          <a:stretch/>
        </p:blipFill>
        <p:spPr>
          <a:xfrm>
            <a:off x="7416000" y="3024000"/>
            <a:ext cx="1546920" cy="5749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5"/>
          <a:stretch/>
        </p:blipFill>
        <p:spPr>
          <a:xfrm>
            <a:off x="252000" y="5636520"/>
            <a:ext cx="1294920" cy="5904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6"/>
          <a:stretch/>
        </p:blipFill>
        <p:spPr>
          <a:xfrm>
            <a:off x="4238280" y="4872960"/>
            <a:ext cx="1124640" cy="59796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94" name="Formula 3"/>
              <p:cNvSpPr txBox="1"/>
              <p:nvPr/>
            </p:nvSpPr>
            <p:spPr>
              <a:xfrm>
                <a:off x="7476840" y="2800080"/>
                <a:ext cx="718560" cy="358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ε</m:t>
                    </m:r>
                    <m:r>
                      <m:t xml:space="preserve">→</m:t>
                    </m:r>
                    <m:r>
                      <m:t xml:space="preserve">∞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95" name="CustomShape 4"/>
          <p:cNvSpPr/>
          <p:nvPr/>
        </p:nvSpPr>
        <p:spPr>
          <a:xfrm>
            <a:off x="7416000" y="2405520"/>
            <a:ext cx="115092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Saturation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6" name="Line 5"/>
          <p:cNvSpPr/>
          <p:nvPr/>
        </p:nvSpPr>
        <p:spPr>
          <a:xfrm flipH="1" flipV="1">
            <a:off x="6768000" y="2304000"/>
            <a:ext cx="684000" cy="216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"/>
          <p:cNvSpPr/>
          <p:nvPr/>
        </p:nvSpPr>
        <p:spPr>
          <a:xfrm>
            <a:off x="5364000" y="4961520"/>
            <a:ext cx="115092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Medium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198" name="Line 7"/>
          <p:cNvSpPr/>
          <p:nvPr/>
        </p:nvSpPr>
        <p:spPr>
          <a:xfrm flipH="1" flipV="1">
            <a:off x="5040000" y="3744000"/>
            <a:ext cx="432000" cy="1224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8"/>
          <p:cNvSpPr/>
          <p:nvPr/>
        </p:nvSpPr>
        <p:spPr>
          <a:xfrm>
            <a:off x="288000" y="5321520"/>
            <a:ext cx="115092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Low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200" name="Line 9"/>
          <p:cNvSpPr/>
          <p:nvPr/>
        </p:nvSpPr>
        <p:spPr>
          <a:xfrm flipV="1">
            <a:off x="720000" y="5400000"/>
            <a:ext cx="1872000" cy="72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" descr=""/>
          <p:cNvPicPr/>
          <p:nvPr/>
        </p:nvPicPr>
        <p:blipFill>
          <a:blip r:embed="rId7"/>
          <a:stretch/>
        </p:blipFill>
        <p:spPr>
          <a:xfrm>
            <a:off x="435960" y="2448000"/>
            <a:ext cx="786960" cy="5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-41760" y="77760"/>
            <a:ext cx="472068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Photon total cross section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Photoelectric effect dominates at low, Compton at medium and pair production at high E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Compton dominates for low Z materials (photoelectric and pair production increase with Z)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Other processes not treated here: Raylaigh scattering, photo nuclear interactions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308160" y="2520000"/>
            <a:ext cx="3686760" cy="316116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3760560" y="2543040"/>
            <a:ext cx="5202360" cy="325188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1836000" y="3174840"/>
            <a:ext cx="115092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Photoelectric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1116000" y="4110840"/>
            <a:ext cx="115092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Compton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3060000" y="4003200"/>
            <a:ext cx="610920" cy="2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300" spc="-1" strike="noStrike">
                <a:solidFill>
                  <a:srgbClr val="ce181e"/>
                </a:solidFill>
                <a:latin typeface="Arial"/>
                <a:ea typeface="DejaVu Sans"/>
              </a:rPr>
              <a:t>Pairs</a:t>
            </a:r>
            <a:endParaRPr b="0" lang="es-E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-41760" y="77760"/>
            <a:ext cx="738468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Hadron collisions and interaction lenghts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3564000" y="2132640"/>
            <a:ext cx="1654920" cy="586800"/>
          </a:xfrm>
          <a:prstGeom prst="rect">
            <a:avLst/>
          </a:prstGeom>
          <a:ln>
            <a:noFill/>
          </a:ln>
        </p:spPr>
      </p:pic>
      <p:sp>
        <p:nvSpPr>
          <p:cNvPr id="211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total cross section for very high energy hadrons is expressed as: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inelastic part of the total cross-section is susceptible to induce hadron showers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Two mean lenghts are introduced to deal with this kind of interactions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collision length: </a:t>
            </a:r>
            <a:endParaRPr b="0" lang="es-ES" sz="1800" spc="-1" strike="noStrike">
              <a:latin typeface="Arial"/>
            </a:endParaRPr>
          </a:p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 nuclear interaction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Nuclear interaction length:</a:t>
            </a:r>
            <a:endParaRPr b="0" lang="es-ES" sz="1800" spc="-1" strike="noStrike">
              <a:latin typeface="Arial"/>
            </a:endParaRPr>
          </a:p>
          <a:p>
            <a:pPr lvl="2" marL="648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Mean free path of a particle before undergoing an inelastic nuclear interacion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12" name="Formula 3"/>
              <p:cNvSpPr txBox="1"/>
              <p:nvPr/>
            </p:nvSpPr>
            <p:spPr>
              <a:xfrm>
                <a:off x="6786000" y="1060560"/>
                <a:ext cx="1996920" cy="234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T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elastic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σ</m:t>
                        </m:r>
                      </m:e>
                      <m:sub>
                        <m:r>
                          <m:t xml:space="preserve">inelastic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3647520" y="2952000"/>
            <a:ext cx="1787400" cy="532800"/>
          </a:xfrm>
          <a:prstGeom prst="rect">
            <a:avLst/>
          </a:prstGeom>
          <a:ln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144000" y="3849480"/>
            <a:ext cx="8710920" cy="259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880" y="-15840"/>
            <a:ext cx="9141120" cy="685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-41760" y="77760"/>
            <a:ext cx="436068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Neutrons interact via the “strong interaction” with nuclei (short range force ~ 10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-13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cm)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Classification of neutrons: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Cold or ultracold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&lt; 0.025 eV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Thermal or slow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~ 0.025 eV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Intermediate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0.025 eV – 0.1 MeV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Fast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~ 0.1 MeV – 10-20 MeV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energy neutrons E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 20 MeV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17" name="CustomShape 3"/>
          <p:cNvSpPr/>
          <p:nvPr/>
        </p:nvSpPr>
        <p:spPr>
          <a:xfrm>
            <a:off x="5256000" y="1800000"/>
            <a:ext cx="142920" cy="1870920"/>
          </a:xfrm>
          <a:custGeom>
            <a:avLst/>
            <a:gdLst/>
            <a:ahLst/>
            <a:rect l="l" t="t" r="r" b="b"/>
            <a:pathLst>
              <a:path w="402" h="5202">
                <a:moveTo>
                  <a:pt x="0" y="0"/>
                </a:moveTo>
                <a:cubicBezTo>
                  <a:pt x="100" y="0"/>
                  <a:pt x="200" y="216"/>
                  <a:pt x="200" y="433"/>
                </a:cubicBezTo>
                <a:lnTo>
                  <a:pt x="200" y="2167"/>
                </a:lnTo>
                <a:cubicBezTo>
                  <a:pt x="200" y="2383"/>
                  <a:pt x="300" y="2600"/>
                  <a:pt x="401" y="2600"/>
                </a:cubicBezTo>
                <a:cubicBezTo>
                  <a:pt x="300" y="2600"/>
                  <a:pt x="200" y="2817"/>
                  <a:pt x="200" y="3033"/>
                </a:cubicBezTo>
                <a:lnTo>
                  <a:pt x="200" y="4767"/>
                </a:lnTo>
                <a:cubicBezTo>
                  <a:pt x="200" y="4984"/>
                  <a:pt x="100" y="5201"/>
                  <a:pt x="0" y="52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4"/>
          <p:cNvSpPr/>
          <p:nvPr/>
        </p:nvSpPr>
        <p:spPr>
          <a:xfrm>
            <a:off x="5832000" y="1750680"/>
            <a:ext cx="2950920" cy="145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Low-moderate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Scattering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Absorption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Fission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1080000" y="4725720"/>
            <a:ext cx="2950920" cy="77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High energy neutrons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Hadron shower production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 rot="5400000">
            <a:off x="2197080" y="2698560"/>
            <a:ext cx="142920" cy="3382920"/>
          </a:xfrm>
          <a:custGeom>
            <a:avLst/>
            <a:gdLst/>
            <a:ahLst/>
            <a:rect l="l" t="t" r="r" b="b"/>
            <a:pathLst>
              <a:path w="402" h="9402">
                <a:moveTo>
                  <a:pt x="0" y="0"/>
                </a:moveTo>
                <a:cubicBezTo>
                  <a:pt x="100" y="0"/>
                  <a:pt x="200" y="391"/>
                  <a:pt x="200" y="783"/>
                </a:cubicBezTo>
                <a:lnTo>
                  <a:pt x="200" y="3917"/>
                </a:lnTo>
                <a:cubicBezTo>
                  <a:pt x="200" y="4308"/>
                  <a:pt x="300" y="4700"/>
                  <a:pt x="401" y="4700"/>
                </a:cubicBezTo>
                <a:cubicBezTo>
                  <a:pt x="300" y="4700"/>
                  <a:pt x="200" y="5092"/>
                  <a:pt x="200" y="5483"/>
                </a:cubicBezTo>
                <a:lnTo>
                  <a:pt x="200" y="8617"/>
                </a:lnTo>
                <a:cubicBezTo>
                  <a:pt x="200" y="9009"/>
                  <a:pt x="100" y="9401"/>
                  <a:pt x="0" y="9401"/>
                </a:cubicBezTo>
              </a:path>
            </a:pathLst>
          </a:custGeom>
          <a:noFill/>
          <a:ln w="2916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-41760" y="77760"/>
            <a:ext cx="796068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Scattering with nuclei (important for moderation):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neutron changes energy and the nucleus gets in an excited state 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Absorption and nuclear reactions (the neutron is absorbed and a nuclear reaction takes place)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Low A-Z transitions (typically emission of a proton, alpha particle, or neutrons)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1"/>
          <a:stretch/>
        </p:blipFill>
        <p:spPr>
          <a:xfrm>
            <a:off x="3393360" y="2592000"/>
            <a:ext cx="2221560" cy="173232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138600" y="415584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Fission process: the nucleus is splitted in two and more neutrons are produced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High A-Z transitions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Importan for chain reactions in nuclear reactors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5292000" y="933480"/>
            <a:ext cx="2014920" cy="38412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2808000" y="5706720"/>
            <a:ext cx="3382920" cy="48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-41760" y="77760"/>
            <a:ext cx="824868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Low-intermediate energy Neutron cross sections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108000" y="785880"/>
            <a:ext cx="9034560" cy="238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cross-section goes like ~ 1/v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with v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the velocity of the neutron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On top of this effect there are the absorption resonances characteris of every nucleus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468000" y="1908000"/>
            <a:ext cx="3123720" cy="4606920"/>
          </a:xfrm>
          <a:prstGeom prst="rect">
            <a:avLst/>
          </a:prstGeom>
          <a:ln>
            <a:noFill/>
          </a:ln>
        </p:spPr>
      </p:pic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4124160" y="2443680"/>
            <a:ext cx="4298400" cy="390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-41760" y="77760"/>
            <a:ext cx="572832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Charged particle interactions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180000" y="713880"/>
            <a:ext cx="9233640" cy="86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Charged particles suffer a wide variety of different interactions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1548000" y="1476000"/>
            <a:ext cx="2662560" cy="8269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4c7d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Ionization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34" name="CustomShape 4"/>
          <p:cNvSpPr/>
          <p:nvPr/>
        </p:nvSpPr>
        <p:spPr>
          <a:xfrm>
            <a:off x="5004000" y="2412000"/>
            <a:ext cx="2662560" cy="8269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ffd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Bremsstrahlung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1548360" y="3528000"/>
            <a:ext cx="2662560" cy="8269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b3cac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Multiple scattering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5076360" y="4536000"/>
            <a:ext cx="2662560" cy="8269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ffaa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Cerenkov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  <p:sp>
        <p:nvSpPr>
          <p:cNvPr id="237" name="CustomShape 7"/>
          <p:cNvSpPr/>
          <p:nvPr/>
        </p:nvSpPr>
        <p:spPr>
          <a:xfrm>
            <a:off x="1548000" y="5580000"/>
            <a:ext cx="2662560" cy="826920"/>
          </a:xfrm>
          <a:custGeom>
            <a:avLst/>
            <a:gdLst/>
            <a:ahLst/>
            <a:rect l="l" t="t" r="r" b="b"/>
            <a:pathLst>
              <a:path w="7401" h="6002">
                <a:moveTo>
                  <a:pt x="1000" y="0"/>
                </a:moveTo>
                <a:cubicBezTo>
                  <a:pt x="500" y="0"/>
                  <a:pt x="0" y="500"/>
                  <a:pt x="0" y="1000"/>
                </a:cubicBezTo>
                <a:lnTo>
                  <a:pt x="0" y="5000"/>
                </a:lnTo>
                <a:cubicBezTo>
                  <a:pt x="0" y="5500"/>
                  <a:pt x="500" y="6001"/>
                  <a:pt x="1000" y="6001"/>
                </a:cubicBezTo>
                <a:lnTo>
                  <a:pt x="6400" y="6001"/>
                </a:lnTo>
                <a:cubicBezTo>
                  <a:pt x="6900" y="6001"/>
                  <a:pt x="7400" y="5500"/>
                  <a:pt x="7400" y="5000"/>
                </a:cubicBezTo>
                <a:lnTo>
                  <a:pt x="7400" y="1000"/>
                </a:lnTo>
                <a:cubicBezTo>
                  <a:pt x="7400" y="500"/>
                  <a:pt x="6900" y="0"/>
                  <a:pt x="6400" y="0"/>
                </a:cubicBezTo>
                <a:lnTo>
                  <a:pt x="1000" y="0"/>
                </a:lnTo>
              </a:path>
            </a:pathLst>
          </a:custGeom>
          <a:solidFill>
            <a:srgbClr val="afd095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ES" sz="2000" spc="-1" strike="noStrike">
                <a:solidFill>
                  <a:srgbClr val="800080"/>
                </a:solidFill>
                <a:latin typeface="Arial"/>
                <a:ea typeface="DejaVu Sans"/>
              </a:rPr>
              <a:t>Nuclear interactions</a:t>
            </a:r>
            <a:endParaRPr b="0" lang="es-E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ES" sz="20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s-E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-77760" y="77760"/>
            <a:ext cx="900468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80000" y="713880"/>
            <a:ext cx="923364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charged particle interacts, giving energy, with the electron of an atom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process is dominant for heavy charged particles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pa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2505960" y="1872000"/>
            <a:ext cx="5050800" cy="326340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1332000" y="1899360"/>
            <a:ext cx="1172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Ionization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1332360" y="3339720"/>
            <a:ext cx="11728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Excitation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66960" y="5085720"/>
            <a:ext cx="923364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Inelastic collisions on the nucleus are much less frequent (because the mass is much higher)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loses a bit of energy and its direction remains mostly unchanged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-77760" y="77760"/>
            <a:ext cx="900468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Inelastic collisions with atom electrons (Ionization)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-36000" y="713880"/>
            <a:ext cx="923364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avarage energy loss of a particle due to ionization is given by the Bethe &amp; Bloch Formula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formula is valid for particles with a mass much higher than the electrons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&gt;&gt; m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186200" y="1872720"/>
            <a:ext cx="6409080" cy="64656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576000" y="2808000"/>
            <a:ext cx="7780680" cy="236124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-45360" y="5014080"/>
            <a:ext cx="923364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maximum energy transfer takes place in head-on or knock-on collisions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9" name="Formula 4"/>
              <p:cNvSpPr txBox="1"/>
              <p:nvPr/>
            </p:nvSpPr>
            <p:spPr>
              <a:xfrm>
                <a:off x="2917800" y="5635800"/>
                <a:ext cx="3013200" cy="739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W</m:t>
                        </m:r>
                      </m:e>
                      <m:sub>
                        <m:r>
                          <m:t xml:space="preserve">max</m:t>
                        </m:r>
                      </m:sub>
                    </m:sSub>
                    <m:r>
                      <m:t xml:space="preserve">=</m:t>
                    </m:r>
                    <m:sSubSup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a</m:t>
                        </m:r>
                      </m:sub>
                      <m:sup>
                        <m:r>
                          <m:t xml:space="preserve">max</m:t>
                        </m:r>
                      </m:sup>
                    </m:sSubSup>
                    <m:r>
                      <m:t xml:space="preserve">−</m:t>
                    </m:r>
                    <m:sSub>
                      <m:e>
                        <m:r>
                          <m:t xml:space="preserve">m</m:t>
                        </m:r>
                      </m:e>
                      <m:sub>
                        <m:r>
                          <m:t xml:space="preserve">e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2</m:t>
                        </m:r>
                        <m:sSub>
                          <m:e>
                            <m:r>
                              <m:t xml:space="preserve">m</m:t>
                            </m:r>
                          </m:e>
                          <m:sub>
                            <m:r>
                              <m:t xml:space="preserve">e</m:t>
                            </m:r>
                          </m:sub>
                        </m:sSub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num>
                      <m:den>
                        <m:sSup>
                          <m:e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fPr>
                                    <m:type m:val="lin"/>
                                  </m:fPr>
                                  <m:num>
                                    <m:sSub>
                                      <m:e>
                                        <m:r>
                                          <m:t xml:space="preserve">E</m:t>
                                        </m:r>
                                      </m:e>
                                      <m:sub>
                                        <m:r>
                                          <m:t xml:space="preserve">CM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M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77760" y="77760"/>
            <a:ext cx="6629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Shell and Density effect corrections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-36000" y="713880"/>
            <a:ext cx="923364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 term accounts for the fact that the electron is not at rest in the atom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is a small correction only relevant at low energies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binding energy of the electron is taken into account the energy loss is reduced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“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δ” term or “density effect” → accounts for the polarization induced by the particle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atoms get polarized due to the charge of the particle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energy loss is reduced because of the shielding of the electric field 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It depends on the particle speed and on the matter densitiy 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This process is relevant at high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2117520" y="4629240"/>
            <a:ext cx="4339800" cy="180684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4345200" y="4074480"/>
            <a:ext cx="4456440" cy="449280"/>
          </a:xfrm>
          <a:prstGeom prst="rect">
            <a:avLst/>
          </a:prstGeom>
          <a:ln>
            <a:noFill/>
          </a:ln>
        </p:spPr>
      </p:pic>
      <p:sp>
        <p:nvSpPr>
          <p:cNvPr id="254" name="CustomShape 3"/>
          <p:cNvSpPr/>
          <p:nvPr/>
        </p:nvSpPr>
        <p:spPr>
          <a:xfrm>
            <a:off x="8136000" y="3816000"/>
            <a:ext cx="647280" cy="1007280"/>
          </a:xfrm>
          <a:prstGeom prst="rect">
            <a:avLst/>
          </a:prstGeom>
          <a:noFill/>
          <a:ln w="19080">
            <a:solidFill>
              <a:srgbClr val="bf004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927360" y="3528000"/>
            <a:ext cx="3103920" cy="2980080"/>
          </a:xfrm>
          <a:prstGeom prst="rect">
            <a:avLst/>
          </a:prstGeom>
          <a:ln>
            <a:noFill/>
          </a:ln>
        </p:spPr>
      </p:pic>
      <p:sp>
        <p:nvSpPr>
          <p:cNvPr id="256" name="CustomShape 1"/>
          <p:cNvSpPr/>
          <p:nvPr/>
        </p:nvSpPr>
        <p:spPr>
          <a:xfrm>
            <a:off x="-77760" y="77760"/>
            <a:ext cx="7997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Stopping power or mean specific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108000" y="713880"/>
            <a:ext cx="9233640" cy="65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is usually given in the form of the stopping power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8" name="Formula 3"/>
              <p:cNvSpPr txBox="1"/>
              <p:nvPr/>
            </p:nvSpPr>
            <p:spPr>
              <a:xfrm>
                <a:off x="6624000" y="936000"/>
                <a:ext cx="1288080" cy="305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ρ</m:t>
                            </m:r>
                            <m:r>
                              <m:t xml:space="preserve">dx</m:t>
                            </m:r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4248000" y="1728000"/>
            <a:ext cx="4786560" cy="4895280"/>
          </a:xfrm>
          <a:prstGeom prst="rect">
            <a:avLst/>
          </a:prstGeom>
          <a:ln>
            <a:noFill/>
          </a:ln>
        </p:spPr>
      </p:pic>
      <p:sp>
        <p:nvSpPr>
          <p:cNvPr id="260" name="CustomShape 4"/>
          <p:cNvSpPr/>
          <p:nvPr/>
        </p:nvSpPr>
        <p:spPr>
          <a:xfrm>
            <a:off x="123120" y="1202760"/>
            <a:ext cx="9233640" cy="65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dependency on the material is almost removed since Z/A ~ 0.5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low energy the term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dominates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At high energy →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	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logarithmic term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There is a minimum of ionization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MIP → Minimum Ionizaing Particle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1" name="Formula 5"/>
              <p:cNvSpPr txBox="1"/>
              <p:nvPr/>
            </p:nvSpPr>
            <p:spPr>
              <a:xfrm>
                <a:off x="4212000" y="3261600"/>
                <a:ext cx="430560" cy="195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62" name="Formula 6"/>
              <p:cNvSpPr txBox="1"/>
              <p:nvPr/>
            </p:nvSpPr>
            <p:spPr>
              <a:xfrm>
                <a:off x="5544000" y="3094200"/>
                <a:ext cx="521280" cy="325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fPr>
                        <m:type m:val="lin"/>
                      </m:fPr>
                      <m:num>
                        <m:r>
                          <m:t xml:space="preserve">1</m:t>
                        </m:r>
                      </m:num>
                      <m:den>
                        <m:sSup>
                          <m:e>
                            <m:r>
                              <m:t xml:space="preserve">β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63" name="Formula 7"/>
              <p:cNvSpPr txBox="1"/>
              <p:nvPr/>
            </p:nvSpPr>
            <p:spPr>
              <a:xfrm>
                <a:off x="7632000" y="2880000"/>
                <a:ext cx="636480" cy="289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ln</m:t>
                    </m:r>
                    <m:r>
                      <m:t xml:space="preserve">β</m:t>
                    </m:r>
                    <m:r>
                      <m:t xml:space="preserve">γ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-77760" y="77760"/>
            <a:ext cx="7565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Use of dE/dx for particle identification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loss can be used to identify particles if the momentum is measured independently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Indeed with the momentum known the Bethe Bloch formula can be used to measure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With the momentum and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β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known the mass of the particle can be extracted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1329480" y="2160000"/>
            <a:ext cx="6943680" cy="439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-5760" y="77760"/>
            <a:ext cx="7565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Bremsstrahlung. Mean radiative energy loss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accelerated or decelerated charged particle emits electromagnetic radiation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takes place when the particle is accelerated in the field of a nucleous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particularly relevant for electrons and positrons due to their small mass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5396400" y="2268000"/>
            <a:ext cx="3170880" cy="157068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2"/>
          <a:stretch/>
        </p:blipFill>
        <p:spPr>
          <a:xfrm>
            <a:off x="5443200" y="3960000"/>
            <a:ext cx="3628080" cy="229428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3"/>
          <a:stretch/>
        </p:blipFill>
        <p:spPr>
          <a:xfrm>
            <a:off x="559440" y="2304000"/>
            <a:ext cx="4551840" cy="105624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4"/>
          <a:stretch/>
        </p:blipFill>
        <p:spPr>
          <a:xfrm>
            <a:off x="324000" y="4644000"/>
            <a:ext cx="2361240" cy="4276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5"/>
          <a:stretch/>
        </p:blipFill>
        <p:spPr>
          <a:xfrm>
            <a:off x="288000" y="4165200"/>
            <a:ext cx="3671280" cy="47808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6"/>
          <a:stretch/>
        </p:blipFill>
        <p:spPr>
          <a:xfrm>
            <a:off x="288000" y="3711600"/>
            <a:ext cx="3599280" cy="4276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7"/>
          <a:stretch/>
        </p:blipFill>
        <p:spPr>
          <a:xfrm>
            <a:off x="298800" y="5113080"/>
            <a:ext cx="3696480" cy="380880"/>
          </a:xfrm>
          <a:prstGeom prst="rect">
            <a:avLst/>
          </a:prstGeom>
          <a:ln>
            <a:noFill/>
          </a:ln>
        </p:spPr>
      </p:pic>
      <p:sp>
        <p:nvSpPr>
          <p:cNvPr id="276" name="CustomShape 3"/>
          <p:cNvSpPr/>
          <p:nvPr/>
        </p:nvSpPr>
        <p:spPr>
          <a:xfrm>
            <a:off x="1224000" y="3384000"/>
            <a:ext cx="1727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electrons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1044000" y="5544000"/>
            <a:ext cx="2879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For other particles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8"/>
          <a:stretch/>
        </p:blipFill>
        <p:spPr>
          <a:xfrm>
            <a:off x="792000" y="5904000"/>
            <a:ext cx="2891160" cy="67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4760" y="4680000"/>
            <a:ext cx="3441240" cy="12474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-5760" y="77760"/>
            <a:ext cx="475776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Particle Physics?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80000" y="713880"/>
            <a:ext cx="9233640" cy="451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Subject that studies the fundamental components of Nature and their interactions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Nowadays our knowledge about fundamental particles is condensed in the 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Standard Model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Experimental foundation: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Collision experiments at higher and higher energies to reveal the features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Need higher energies to explore smaller and smaller spatial scales 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Theoretical foundation: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Quantum Field Theory built on top of Quantum Mechanics and Special Relativity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history of Particle Physics is the history of achieving larger and larger energies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710520" y="4104000"/>
            <a:ext cx="2769480" cy="252000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2088000" y="4788000"/>
            <a:ext cx="756000" cy="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6"/>
          <p:cNvSpPr/>
          <p:nvPr/>
        </p:nvSpPr>
        <p:spPr>
          <a:xfrm>
            <a:off x="4140000" y="4644000"/>
            <a:ext cx="756000" cy="0"/>
          </a:xfrm>
          <a:prstGeom prst="line">
            <a:avLst/>
          </a:pr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TextShape 7"/>
          <p:cNvSpPr txBox="1"/>
          <p:nvPr/>
        </p:nvSpPr>
        <p:spPr>
          <a:xfrm>
            <a:off x="2340000" y="4333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endParaRPr b="0" lang="es-ES" sz="1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98" name="TextShape 8"/>
          <p:cNvSpPr txBox="1"/>
          <p:nvPr/>
        </p:nvSpPr>
        <p:spPr>
          <a:xfrm>
            <a:off x="4392000" y="4297680"/>
            <a:ext cx="36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d</a:t>
            </a:r>
            <a:endParaRPr b="0" lang="es-ES" sz="18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99" name="Line 9"/>
          <p:cNvSpPr/>
          <p:nvPr/>
        </p:nvSpPr>
        <p:spPr>
          <a:xfrm>
            <a:off x="1008000" y="6264000"/>
            <a:ext cx="2016000" cy="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TextShape 10"/>
          <p:cNvSpPr txBox="1"/>
          <p:nvPr/>
        </p:nvSpPr>
        <p:spPr>
          <a:xfrm>
            <a:off x="6444000" y="4572000"/>
            <a:ext cx="2484000" cy="130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</a:rPr>
              <a:t>Debroglie: </a:t>
            </a:r>
            <a:endParaRPr b="0" lang="es-ES" sz="1500" spc="-1" strike="noStrike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</a:rPr>
              <a:t>Wave-Particle duality</a:t>
            </a:r>
            <a:endParaRPr b="0" lang="es-ES" sz="1500" spc="-1" strike="noStrike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s-ES" sz="1500" spc="-1" strike="noStrike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Wave properties:</a:t>
            </a:r>
            <a:endParaRPr b="0" lang="es-ES" sz="1500" spc="-1" strike="noStrike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To resolve an object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 ~ d</a:t>
            </a:r>
            <a:endParaRPr b="0" lang="es-ES" sz="1500" spc="-1" strike="noStrike">
              <a:solidFill>
                <a:srgbClr val="0000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-5760" y="77760"/>
            <a:ext cx="8573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Comparison of Bremsstrahlung vs. ionization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ionization increases with the log of energy and linear with Z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average energy loss due to Brem increases linearly with energy and linear with Z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 in which the two stopping powers equal each other is called the critical energy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73160" y="2363760"/>
            <a:ext cx="4866120" cy="23515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2"/>
          <a:stretch/>
        </p:blipFill>
        <p:spPr>
          <a:xfrm>
            <a:off x="5070600" y="2412000"/>
            <a:ext cx="3856680" cy="1427760"/>
          </a:xfrm>
          <a:prstGeom prst="rect">
            <a:avLst/>
          </a:prstGeom>
          <a:ln>
            <a:noFill/>
          </a:ln>
        </p:spPr>
      </p:pic>
      <p:pic>
        <p:nvPicPr>
          <p:cNvPr id="283" name="" descr=""/>
          <p:cNvPicPr/>
          <p:nvPr/>
        </p:nvPicPr>
        <p:blipFill>
          <a:blip r:embed="rId3"/>
          <a:stretch/>
        </p:blipFill>
        <p:spPr>
          <a:xfrm>
            <a:off x="5040000" y="3708000"/>
            <a:ext cx="4103280" cy="949320"/>
          </a:xfrm>
          <a:prstGeom prst="rect">
            <a:avLst/>
          </a:prstGeom>
          <a:ln>
            <a:noFill/>
          </a:ln>
        </p:spPr>
      </p:pic>
      <p:sp>
        <p:nvSpPr>
          <p:cNvPr id="284" name="CustomShape 3"/>
          <p:cNvSpPr/>
          <p:nvPr/>
        </p:nvSpPr>
        <p:spPr>
          <a:xfrm>
            <a:off x="95040" y="471024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other particles the critical energy scales according to the square of the mass ratio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5" name="Formula 4"/>
              <p:cNvSpPr txBox="1"/>
              <p:nvPr/>
            </p:nvSpPr>
            <p:spPr>
              <a:xfrm>
                <a:off x="2952000" y="5552640"/>
                <a:ext cx="2665800" cy="350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Pa</m:t>
                        </m:r>
                      </m:e>
                    </m:d>
                    <m:r>
                      <m:t xml:space="preserve">∝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Pa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e>
                                    <m:r>
                                      <m:t xml:space="preserve">m</m:t>
                                    </m:r>
                                  </m:e>
                                  <m:sub>
                                    <m:r>
                                      <m:t xml:space="preserve">e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  <m:sSub>
                      <m:e>
                        <m:r>
                          <m:t xml:space="preserve">E</m:t>
                        </m:r>
                      </m:e>
                      <m:sub>
                        <m:r>
                          <m:t xml:space="preserve">c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e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-5760" y="77760"/>
            <a:ext cx="8573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Radiation length X</a:t>
            </a:r>
            <a:r>
              <a:rPr b="0" lang="es-ES" sz="3200" spc="-1" strike="noStrike" baseline="-33000">
                <a:solidFill>
                  <a:srgbClr val="000000"/>
                </a:solidFill>
                <a:latin typeface="Times New Roman"/>
                <a:ea typeface="DejaVu Sans"/>
              </a:rPr>
              <a:t>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high energy particles most of the energy loss comes from Bremsstrahlung radiation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length is defined as the length in which a particle has radiated 1/e of its energy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8" name="Formula 3"/>
              <p:cNvSpPr txBox="1"/>
              <p:nvPr/>
            </p:nvSpPr>
            <p:spPr>
              <a:xfrm>
                <a:off x="1134000" y="1921320"/>
                <a:ext cx="2969640" cy="598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−</m:t>
                        </m:r>
                        <m:r>
                          <m:t xml:space="preserve">dE</m:t>
                        </m:r>
                      </m:num>
                      <m:den>
                        <m:r>
                          <m:t xml:space="preserve">dx</m:t>
                        </m:r>
                      </m:den>
                    </m:f>
                    <m:r>
                      <m:t xml:space="preserve">=</m:t>
                    </m:r>
                    <m:sSub>
                      <m:e>
                        <m:r>
                          <m:t xml:space="preserve">NE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%Phi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9" name="Formula 4"/>
              <p:cNvSpPr txBox="1"/>
              <p:nvPr/>
            </p:nvSpPr>
            <p:spPr>
              <a:xfrm>
                <a:off x="5178240" y="1885320"/>
                <a:ext cx="1049400" cy="598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90" name="CustomShape 5"/>
          <p:cNvSpPr/>
          <p:nvPr/>
        </p:nvSpPr>
        <p:spPr>
          <a:xfrm>
            <a:off x="78480" y="259704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specific radiation length is also defined to reduce the dependency with the material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1" name="Formula 6"/>
              <p:cNvSpPr txBox="1"/>
              <p:nvPr/>
            </p:nvSpPr>
            <p:spPr>
              <a:xfrm>
                <a:off x="3414240" y="3361680"/>
                <a:ext cx="1799280" cy="517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X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ρ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ρ</m:t>
                        </m:r>
                      </m:num>
                      <m:den>
                        <m:r>
                          <m:t xml:space="preserve">N</m:t>
                        </m:r>
                        <m:r>
                          <m:t xml:space="preserve">Φ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92" name="CustomShape 7"/>
          <p:cNvSpPr/>
          <p:nvPr/>
        </p:nvSpPr>
        <p:spPr>
          <a:xfrm>
            <a:off x="46440" y="38062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specific radiation length can be estimated for pure elements approximately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3" name="Formula 8"/>
              <p:cNvSpPr txBox="1"/>
              <p:nvPr/>
            </p:nvSpPr>
            <p:spPr>
              <a:xfrm>
                <a:off x="2916000" y="4524480"/>
                <a:ext cx="2717640" cy="674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X</m:t>
                        </m:r>
                      </m:e>
                      <m:sub>
                        <m:r>
                          <m:t xml:space="preserve">0</m:t>
                        </m:r>
                      </m:sub>
                    </m:sSub>
                    <m:r>
                      <m:t xml:space="preserve">=</m:t>
                    </m:r>
                    <m:f>
                      <m:num>
                        <m:r>
                          <m:t xml:space="preserve">716.4</m:t>
                        </m:r>
                        <m:sSup>
                          <m:e>
                            <m:r>
                              <m:t xml:space="preserve">gcm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A</m:t>
                        </m:r>
                      </m:num>
                      <m:den>
                        <m:r>
                          <m:t xml:space="preserve">Z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Z</m:t>
                            </m:r>
                            <m:r>
                              <m:t xml:space="preserve">+</m:t>
                            </m:r>
                            <m:r>
                              <m:t xml:space="preserve">1</m:t>
                            </m:r>
                          </m:e>
                        </m:d>
                        <m:r>
                          <m:t xml:space="preserve">ln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fPr>
                                <m:type m:val="lin"/>
                              </m:fPr>
                              <m:num>
                                <m:r>
                                  <m:t xml:space="preserve">287</m:t>
                                </m:r>
                              </m:num>
                              <m:den>
                                <m:rad>
                                  <m:radPr>
                                    <m:degHide m:val="1"/>
                                  </m:radPr>
                                  <m:deg/>
                                  <m:e>
                                    <m:r>
                                      <m:t xml:space="preserve">Z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94" name="CustomShape 9"/>
          <p:cNvSpPr/>
          <p:nvPr/>
        </p:nvSpPr>
        <p:spPr>
          <a:xfrm>
            <a:off x="109080" y="5231520"/>
            <a:ext cx="9233640" cy="67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material composed of many different elements: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5" name="Formula 10"/>
              <p:cNvSpPr txBox="1"/>
              <p:nvPr/>
            </p:nvSpPr>
            <p:spPr>
              <a:xfrm>
                <a:off x="1728000" y="5868000"/>
                <a:ext cx="1601280" cy="633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</m:sub>
                        </m:sSub>
                      </m:den>
                    </m:f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w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f>
                      <m:num>
                        <m:r>
                          <m:t xml:space="preserve">1</m:t>
                        </m:r>
                      </m:num>
                      <m:den>
                        <m:sSub>
                          <m:e>
                            <m:r>
                              <m:t xml:space="preserve">X</m:t>
                            </m:r>
                          </m:e>
                          <m:sub>
                            <m:r>
                              <m:t xml:space="preserve">0</m:t>
                            </m:r>
                            <m:r>
                              <m:t xml:space="preserve">i</m:t>
                            </m:r>
                          </m:sub>
                        </m:sSub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296" name="CustomShape 11"/>
          <p:cNvSpPr/>
          <p:nvPr/>
        </p:nvSpPr>
        <p:spPr>
          <a:xfrm>
            <a:off x="3744000" y="5976000"/>
            <a:ext cx="5183640" cy="3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latin typeface="Times New Roman"/>
              </a:rPr>
              <a:t>Where w</a:t>
            </a:r>
            <a:r>
              <a:rPr b="0" lang="es-ES" sz="1600" spc="-1" strike="noStrike" baseline="-33000">
                <a:latin typeface="Times New Roman"/>
              </a:rPr>
              <a:t>i</a:t>
            </a:r>
            <a:r>
              <a:rPr b="0" lang="es-ES" sz="1600" spc="-1" strike="noStrike">
                <a:latin typeface="Times New Roman"/>
              </a:rPr>
              <a:t> is the fraction in mass of the element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-5760" y="77760"/>
            <a:ext cx="8573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Total energy loss per unit length</a:t>
            </a:r>
            <a:endParaRPr b="0" lang="es-ES" sz="32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152280" y="1252440"/>
            <a:ext cx="8703360" cy="476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-5760" y="77760"/>
            <a:ext cx="8573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Elastic scattering with nuclei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00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charged particle traversing a medium is deflected many times mainly by small angles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Each deflection is due mainly to the Coulombian interaction of the particle and a nucleous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transferred to the nucleous is small and neglected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119880" y="201060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single collision is described by Rutherford’s formula (ignores spin and screening effects)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4894200" y="2742840"/>
            <a:ext cx="3889440" cy="1936800"/>
          </a:xfrm>
          <a:prstGeom prst="rect">
            <a:avLst/>
          </a:prstGeom>
          <a:ln>
            <a:noFill/>
          </a:ln>
        </p:spPr>
      </p:pic>
      <p:sp>
        <p:nvSpPr>
          <p:cNvPr id="303" name="CustomShape 4"/>
          <p:cNvSpPr/>
          <p:nvPr/>
        </p:nvSpPr>
        <p:spPr>
          <a:xfrm>
            <a:off x="136800" y="476784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multiple scattering typically more than 20 collisions take place during the trajectory 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particle follows a zig-zag trajectory of statistical nature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global deflection angle given by Moliere’s scattering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648000" y="3168000"/>
            <a:ext cx="3571200" cy="106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-5760" y="77760"/>
            <a:ext cx="8573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Multiple scattering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multiple scattering produces a global angular deflection and an orthogonal displacement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136800" y="426384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small deflection angles the distributions of deflections are approximately Gaussian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1152000" y="1240200"/>
            <a:ext cx="6467400" cy="300744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309" name="Formula 4"/>
              <p:cNvSpPr txBox="1"/>
              <p:nvPr/>
            </p:nvSpPr>
            <p:spPr>
              <a:xfrm>
                <a:off x="504000" y="5256000"/>
                <a:ext cx="4316040" cy="689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θ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13.6</m:t>
                        </m:r>
                        <m:r>
                          <m:t xml:space="preserve">MeV</m:t>
                        </m:r>
                      </m:num>
                      <m:den>
                        <m:r>
                          <m:t xml:space="preserve">β</m:t>
                        </m:r>
                        <m:r>
                          <m:t xml:space="preserve">p</m:t>
                        </m:r>
                      </m:den>
                    </m:f>
                    <m:r>
                      <m:t xml:space="preserve">z</m:t>
                    </m:r>
                    <m:rad>
                      <m:radPr>
                        <m:degHide m:val="1"/>
                      </m:radPr>
                      <m:deg/>
                      <m:e>
                        <m:f>
                          <m:num>
                            <m:r>
                              <m:t xml:space="preserve">x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rad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0.038</m:t>
                        </m:r>
                        <m:f>
                          <m:num>
                            <m:r>
                              <m:t xml:space="preserve">t</m:t>
                            </m:r>
                          </m:num>
                          <m:den>
                            <m:sSub>
                              <m:e>
                                <m:r>
                                  <m:t xml:space="preserve">X</m:t>
                                </m:r>
                              </m:e>
                              <m:sub>
                                <m:r>
                                  <m:t xml:space="preserve"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10" name="Formula 5"/>
              <p:cNvSpPr txBox="1"/>
              <p:nvPr/>
            </p:nvSpPr>
            <p:spPr>
              <a:xfrm>
                <a:off x="4135680" y="3477600"/>
                <a:ext cx="71640" cy="168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11" name="Formula 6"/>
              <p:cNvSpPr txBox="1"/>
              <p:nvPr/>
            </p:nvSpPr>
            <p:spPr>
              <a:xfrm>
                <a:off x="5688000" y="5256000"/>
                <a:ext cx="2261880" cy="662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σ</m:t>
                    </m:r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y</m:t>
                            </m:r>
                          </m:e>
                          <m:sub>
                            <m:r>
                              <m:t xml:space="preserve">plane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x</m:t>
                        </m:r>
                        <m:r>
                          <m:t xml:space="preserve">σ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θ</m:t>
                                </m:r>
                              </m:e>
                              <m:sub>
                                <m:r>
                                  <m:t xml:space="preserve">plane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1"/>
                          </m:radPr>
                          <m:deg/>
                          <m:e>
                            <m:r>
                              <m:t xml:space="preserve">3</m:t>
                            </m:r>
                          </m:e>
                        </m:rad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-5760" y="77760"/>
            <a:ext cx="8573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Radiation emitted by a charged particle when it travels faster than light inside a medium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1"/>
          <a:stretch/>
        </p:blipFill>
        <p:spPr>
          <a:xfrm>
            <a:off x="6480" y="1439280"/>
            <a:ext cx="3501360" cy="208836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2"/>
          <a:stretch/>
        </p:blipFill>
        <p:spPr>
          <a:xfrm>
            <a:off x="3482280" y="1434960"/>
            <a:ext cx="3501360" cy="2088360"/>
          </a:xfrm>
          <a:prstGeom prst="rect">
            <a:avLst/>
          </a:prstGeom>
          <a:ln>
            <a:noFill/>
          </a:ln>
        </p:spPr>
      </p:pic>
      <p:sp>
        <p:nvSpPr>
          <p:cNvPr id="316" name="CustomShape 3"/>
          <p:cNvSpPr/>
          <p:nvPr/>
        </p:nvSpPr>
        <p:spPr>
          <a:xfrm>
            <a:off x="147600" y="343512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particle electric field polarizes the medium while going throught it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v &gt; c/n the light is emitted coherently in a cone behind the particle 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3"/>
          <a:stretch/>
        </p:blipFill>
        <p:spPr>
          <a:xfrm>
            <a:off x="1620000" y="4464000"/>
            <a:ext cx="2642760" cy="204588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4"/>
          <a:stretch/>
        </p:blipFill>
        <p:spPr>
          <a:xfrm>
            <a:off x="4968000" y="4428000"/>
            <a:ext cx="3023640" cy="219096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5"/>
          <a:stretch/>
        </p:blipFill>
        <p:spPr>
          <a:xfrm>
            <a:off x="5998320" y="1418040"/>
            <a:ext cx="3145320" cy="210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-5760" y="77760"/>
            <a:ext cx="8573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Cerenkov light emission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emitted per unit of length path and unit of wave length is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559440" y="1440000"/>
            <a:ext cx="4552200" cy="1189800"/>
          </a:xfrm>
          <a:prstGeom prst="rect">
            <a:avLst/>
          </a:prstGeom>
          <a:ln>
            <a:noFill/>
          </a:ln>
        </p:spPr>
      </p:pic>
      <p:sp>
        <p:nvSpPr>
          <p:cNvPr id="323" name="CustomShape 3"/>
          <p:cNvSpPr/>
          <p:nvPr/>
        </p:nvSpPr>
        <p:spPr>
          <a:xfrm>
            <a:off x="119520" y="242712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number of photons per unit path length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2"/>
          <a:stretch/>
        </p:blipFill>
        <p:spPr>
          <a:xfrm>
            <a:off x="673560" y="3036600"/>
            <a:ext cx="4438080" cy="1247040"/>
          </a:xfrm>
          <a:prstGeom prst="rect">
            <a:avLst/>
          </a:prstGeom>
          <a:ln>
            <a:noFill/>
          </a:ln>
        </p:spPr>
      </p:pic>
      <p:sp>
        <p:nvSpPr>
          <p:cNvPr id="325" name="CustomShape 4"/>
          <p:cNvSpPr/>
          <p:nvPr/>
        </p:nvSpPr>
        <p:spPr>
          <a:xfrm>
            <a:off x="144720" y="399636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Assuming n is constant over the wavelength region detected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448200" y="4578120"/>
            <a:ext cx="4123440" cy="103752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4"/>
          <a:stretch/>
        </p:blipFill>
        <p:spPr>
          <a:xfrm>
            <a:off x="5217840" y="4692600"/>
            <a:ext cx="3637800" cy="923040"/>
          </a:xfrm>
          <a:prstGeom prst="rect">
            <a:avLst/>
          </a:prstGeom>
          <a:ln>
            <a:noFill/>
          </a:ln>
        </p:spPr>
      </p:pic>
      <p:sp>
        <p:nvSpPr>
          <p:cNvPr id="328" name="CustomShape 5"/>
          <p:cNvSpPr/>
          <p:nvPr/>
        </p:nvSpPr>
        <p:spPr>
          <a:xfrm>
            <a:off x="6696000" y="4392000"/>
            <a:ext cx="1581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latin typeface="Arial"/>
                <a:ea typeface="Arial"/>
              </a:rPr>
              <a:t>λ=350-500nm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29" name="Line 6"/>
          <p:cNvSpPr/>
          <p:nvPr/>
        </p:nvSpPr>
        <p:spPr>
          <a:xfrm>
            <a:off x="4392000" y="5112000"/>
            <a:ext cx="825840" cy="36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7"/>
          <p:cNvSpPr/>
          <p:nvPr/>
        </p:nvSpPr>
        <p:spPr>
          <a:xfrm>
            <a:off x="174240" y="56026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Loss of energy due to Cerenkov radiation is very small compared to ionization and much weaker than scintillation output so it’s usually neglected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5"/>
          <a:stretch/>
        </p:blipFill>
        <p:spPr>
          <a:xfrm>
            <a:off x="4942800" y="1440000"/>
            <a:ext cx="4020840" cy="263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-5760" y="77760"/>
            <a:ext cx="8573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Transition radiation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1634760" y="2269440"/>
            <a:ext cx="5636880" cy="2482200"/>
          </a:xfrm>
          <a:prstGeom prst="rect">
            <a:avLst/>
          </a:prstGeom>
          <a:ln>
            <a:noFill/>
          </a:ln>
        </p:spPr>
      </p:pic>
      <p:sp>
        <p:nvSpPr>
          <p:cNvPr id="335" name="CustomShape 3"/>
          <p:cNvSpPr/>
          <p:nvPr/>
        </p:nvSpPr>
        <p:spPr>
          <a:xfrm>
            <a:off x="87480" y="496260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radiation is emitted in a cone with cos(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θ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= 1/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γ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The probability of radiation per transition surface is low ~ 1/2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(fine structure constant)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-5760" y="77760"/>
            <a:ext cx="857304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detectors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108000" y="713880"/>
            <a:ext cx="9233640" cy="115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41760" y="77760"/>
            <a:ext cx="918576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beginnings XIX century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3640" cy="86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Dalton postulates that all substances might be composed of single units or atoms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a consecuence of his observations in chemical reaction experiments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1800 the atoms were being classified according to the properties 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consolidates with the development of the periodic table by Mendeleev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1584000" y="2506320"/>
            <a:ext cx="6192000" cy="40593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41760" y="77760"/>
            <a:ext cx="788976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decade of 1890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2000" y="713880"/>
            <a:ext cx="9233640" cy="86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New unstable elements being investigated by M. and P. Curie, H. Bequerel and E. Rutherford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Radioactivity: spontaneous emission of particles from some species of atoms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this moment it was determined that there were 3 different kinds of radiation: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→ 2 electric charge and about 4 times proton mass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β→ -1 electric charge and about 1/1800 the proton mass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γ→ electrically neutral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652000" y="2952360"/>
            <a:ext cx="3240000" cy="35640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07" name="Picture 11" descr=""/>
          <p:cNvPicPr/>
          <p:nvPr/>
        </p:nvPicPr>
        <p:blipFill>
          <a:blip r:embed="rId2"/>
          <a:stretch/>
        </p:blipFill>
        <p:spPr>
          <a:xfrm>
            <a:off x="909360" y="4084560"/>
            <a:ext cx="3842640" cy="1423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41760" y="77760"/>
            <a:ext cx="896976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2000" y="713880"/>
            <a:ext cx="9233640" cy="86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number of years physicist have generated “cathode rays”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simply heating filaments inside gas-filled tubes and applying an electric field 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1987 J.J. Thompson attempted to measure the ratio of charge/mass of cathode rays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Put a cathode ray into a known electric or magnetic field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the cathode ray’s deflection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they are composed of discrete charges → deflection compatible with Lorentz force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found that this ratio was ~ 1000 larger than for any known ion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He concluded this was a new kind of particle and named it “electron”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936000" y="4320000"/>
            <a:ext cx="3319920" cy="2220120"/>
          </a:xfrm>
          <a:prstGeom prst="rect">
            <a:avLst/>
          </a:prstGeom>
          <a:ln>
            <a:noFill/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11" name="Picture 11" descr=""/>
          <p:cNvPicPr/>
          <p:nvPr/>
        </p:nvPicPr>
        <p:blipFill>
          <a:blip r:embed="rId2"/>
          <a:stretch/>
        </p:blipFill>
        <p:spPr>
          <a:xfrm>
            <a:off x="5436000" y="4678200"/>
            <a:ext cx="2352600" cy="829800"/>
          </a:xfrm>
          <a:prstGeom prst="rect">
            <a:avLst/>
          </a:prstGeom>
          <a:ln>
            <a:noFill/>
          </a:ln>
        </p:spPr>
      </p:pic>
      <p:sp>
        <p:nvSpPr>
          <p:cNvPr id="112" name="TextShape 3"/>
          <p:cNvSpPr txBox="1"/>
          <p:nvPr/>
        </p:nvSpPr>
        <p:spPr>
          <a:xfrm>
            <a:off x="5403960" y="5760360"/>
            <a:ext cx="2624040" cy="457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2200" spc="-1" strike="noStrike">
                <a:solidFill>
                  <a:srgbClr val="000000"/>
                </a:solidFill>
                <a:latin typeface="Tw Cen MT"/>
              </a:rPr>
              <a:t>m</a:t>
            </a:r>
            <a:r>
              <a:rPr b="0" lang="es-ES" sz="2200" spc="-1" strike="noStrike" baseline="-25000">
                <a:solidFill>
                  <a:srgbClr val="000000"/>
                </a:solidFill>
                <a:latin typeface="Tw Cen MT"/>
              </a:rPr>
              <a:t>e</a:t>
            </a:r>
            <a:r>
              <a:rPr b="0" lang="es-ES" sz="2200" spc="-1" strike="noStrike">
                <a:solidFill>
                  <a:srgbClr val="000000"/>
                </a:solidFill>
                <a:latin typeface="Tw Cen MT"/>
              </a:rPr>
              <a:t>= 0.511MeV/c</a:t>
            </a:r>
            <a:r>
              <a:rPr b="0" lang="es-ES" sz="2200" spc="-1" strike="noStrike" baseline="30000">
                <a:solidFill>
                  <a:srgbClr val="000000"/>
                </a:solidFill>
                <a:latin typeface="Tw Cen MT"/>
              </a:rPr>
              <a:t>2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-41760" y="77760"/>
            <a:ext cx="896976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Thompson’s atom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2000" y="1224000"/>
            <a:ext cx="4608000" cy="439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correctly believed that electrons were fundamental components of the atoms</a:t>
            </a:r>
            <a:endParaRPr b="0" lang="es-ES" sz="1800" spc="-1" strike="noStrike">
              <a:latin typeface="Arial"/>
              <a:ea typeface="AR PL KaitiM GB"/>
            </a:endParaRPr>
          </a:p>
          <a:p>
            <a:pPr marL="216000" indent="-21456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atoms were electrically neutral he postulated that point-like electrons should be somehow embedded in a “gel” of positive charge to yield a global neutral charge</a:t>
            </a:r>
            <a:endParaRPr b="0" lang="es-ES" sz="1800" spc="-1" strike="noStrike">
              <a:latin typeface="Arial"/>
              <a:ea typeface="AR PL KaitiM GB"/>
            </a:endParaRPr>
          </a:p>
          <a:p>
            <a:pPr marL="216000" indent="-21456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origin of the famous “plum- pudding” atom model</a:t>
            </a:r>
            <a:endParaRPr b="0" lang="es-ES" sz="1800" spc="-1" strike="noStrike">
              <a:latin typeface="Arial"/>
              <a:ea typeface="AR PL KaitiM GB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737600" y="2100960"/>
            <a:ext cx="3496320" cy="349632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4176000" y="5570280"/>
            <a:ext cx="47545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w Cen MT"/>
              </a:rPr>
              <a:t>Thomson’s plum-pudding model of the atom.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rot="5400000">
            <a:off x="6321960" y="2059920"/>
            <a:ext cx="655200" cy="21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9880" rotWithShape="0">
              <a:srgbClr val="000000">
                <a:alpha val="4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8" name="CustomShape 5"/>
          <p:cNvSpPr/>
          <p:nvPr/>
        </p:nvSpPr>
        <p:spPr>
          <a:xfrm>
            <a:off x="5550120" y="1392120"/>
            <a:ext cx="22798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</a:rPr>
              <a:t>positively charged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</a:rPr>
              <a:t>“paste”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 rot="5400000">
            <a:off x="7008840" y="2189520"/>
            <a:ext cx="709560" cy="53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9880" rotWithShape="0">
              <a:srgbClr val="000000">
                <a:alpha val="4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0" name="CustomShape 7"/>
          <p:cNvSpPr/>
          <p:nvPr/>
        </p:nvSpPr>
        <p:spPr>
          <a:xfrm>
            <a:off x="7519320" y="1787040"/>
            <a:ext cx="12740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</a:rPr>
              <a:t>localized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</a:rPr>
              <a:t>electron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</a:rPr>
              <a:t>(negative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</a:rPr>
              <a:t>   charge)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41760" y="77760"/>
            <a:ext cx="896976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Physics: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Rutherford’s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" y="713880"/>
            <a:ext cx="9233640" cy="86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.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’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k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“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”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b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g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n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’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d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h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1"/>
          <a:stretch/>
        </p:blipFill>
        <p:spPr>
          <a:xfrm>
            <a:off x="432000" y="2629800"/>
            <a:ext cx="4248000" cy="3891600"/>
          </a:xfrm>
          <a:prstGeom prst="rect">
            <a:avLst/>
          </a:prstGeom>
          <a:ln>
            <a:noFill/>
          </a:ln>
        </p:spPr>
      </p:pic>
      <p:pic>
        <p:nvPicPr>
          <p:cNvPr id="124" name="Picture 17" descr=""/>
          <p:cNvPicPr/>
          <p:nvPr/>
        </p:nvPicPr>
        <p:blipFill>
          <a:blip r:embed="rId2"/>
          <a:stretch/>
        </p:blipFill>
        <p:spPr>
          <a:xfrm>
            <a:off x="5761800" y="2740680"/>
            <a:ext cx="2322000" cy="353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8969760" cy="65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" y="713880"/>
            <a:ext cx="9233640" cy="86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Rutherford observed that a few particles were having a huge deflection (&gt; 90º)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wondered what was the origin of such a strong force able to invert the sense of the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particles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only possibility was some kind of electric force made by another very close-by particle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concluded that the positive charge of the atom should be concentrated in small region</a:t>
            </a:r>
            <a:endParaRPr b="0" lang="es-ES" sz="1800" spc="-1" strike="noStrike">
              <a:latin typeface="Arial"/>
            </a:endParaRPr>
          </a:p>
          <a:p>
            <a:pPr marL="216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discovery of the nucleous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4704840" cy="363816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8" name="Formula 3"/>
              <p:cNvSpPr txBox="1"/>
              <p:nvPr/>
            </p:nvSpPr>
            <p:spPr>
              <a:xfrm>
                <a:off x="6071760" y="5594400"/>
                <a:ext cx="984240" cy="669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∝</m:t>
                    </m:r>
                    <m:f>
                      <m:num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9" name="Line 4"/>
          <p:cNvSpPr/>
          <p:nvPr/>
        </p:nvSpPr>
        <p:spPr>
          <a:xfrm flipH="1" flipV="1">
            <a:off x="2880000" y="4608000"/>
            <a:ext cx="2520000" cy="4942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TextShape 5"/>
          <p:cNvSpPr txBox="1"/>
          <p:nvPr/>
        </p:nvSpPr>
        <p:spPr>
          <a:xfrm>
            <a:off x="5292000" y="5102280"/>
            <a:ext cx="2880000" cy="51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500" spc="-1" strike="noStrike">
                <a:solidFill>
                  <a:srgbClr val="0000ff"/>
                </a:solidFill>
                <a:latin typeface="Arial"/>
              </a:rPr>
              <a:t>The distance d should be very small to produce such a large F</a:t>
            </a:r>
            <a:endParaRPr b="0" lang="es-ES" sz="1500" spc="-1" strike="noStrike">
              <a:solidFill>
                <a:srgbClr val="0000ff"/>
              </a:solidFill>
              <a:latin typeface="Arial"/>
            </a:endParaRPr>
          </a:p>
        </p:txBody>
      </p:sp>
      <p:pic>
        <p:nvPicPr>
          <p:cNvPr id="131" name="Picture 12" descr=""/>
          <p:cNvPicPr/>
          <p:nvPr/>
        </p:nvPicPr>
        <p:blipFill>
          <a:blip r:embed="rId2"/>
          <a:stretch/>
        </p:blipFill>
        <p:spPr>
          <a:xfrm>
            <a:off x="5868000" y="2628000"/>
            <a:ext cx="1584000" cy="22197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60351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2021-11-14T19:12:27Z</dcterms:modified>
  <cp:revision>1679</cp:revision>
  <dc:subject/>
  <dc:title>Presentación de PowerPoint</dc:title>
</cp:coreProperties>
</file>